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3716000" cy="13716000"/>
  <p:notesSz cx="6858000" cy="9144000"/>
  <p:embeddedFontLst>
    <p:embeddedFont>
      <p:font typeface="Pretendard Black" panose="020B0600000101010101" charset="-127"/>
      <p:bold r:id="rId23"/>
    </p:embeddedFont>
    <p:embeddedFont>
      <p:font typeface="Pretendard Bold" panose="020B0600000101010101" charset="-127"/>
      <p:bold r:id="rId24"/>
    </p:embeddedFont>
    <p:embeddedFont>
      <p:font typeface="Pretendard Regular" panose="020B0600000101010101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5" d="100"/>
          <a:sy n="25" d="100"/>
        </p:scale>
        <p:origin x="1771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397000"/>
            <a:ext cx="13690600" cy="7988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7700" y="10109200"/>
            <a:ext cx="12712700" cy="2463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LLM-RAG: 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림버스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 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컴퍼니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 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인게임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 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정보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 Q&amp;A</a:t>
            </a:r>
            <a:r>
              <a:rPr lang="ko-KR" sz="6934" b="0" i="0" u="none" strike="noStrike">
                <a:solidFill>
                  <a:srgbClr val="C9991C"/>
                </a:solidFill>
                <a:ea typeface="Pretendard Black"/>
              </a:rPr>
              <a:t>챗봇</a:t>
            </a:r>
            <a:r>
              <a:rPr lang="en-US" sz="6934" b="0" i="0" u="none" strike="noStrike">
                <a:solidFill>
                  <a:srgbClr val="C9991C"/>
                </a:solidFill>
                <a:latin typeface="Pretendard Black"/>
              </a:rPr>
              <a:t>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2141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LLM-AS-Judge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성능평가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9100" y="3238499"/>
            <a:ext cx="13449300" cy="1797049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Q&amp;A chain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객체를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이식후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성능평가를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실시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99" y="4114800"/>
            <a:ext cx="13146923" cy="6629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문제발생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9100" y="3238500"/>
            <a:ext cx="12420600" cy="533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-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문제는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, Q&amp;A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템플릿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추가후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부정확도가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늘어나는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문제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발생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356152"/>
            <a:ext cx="13028917" cy="75564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2545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원인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파악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9100" y="3238500"/>
            <a:ext cx="12433300" cy="1612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-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문제는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, Q&amp;A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체인의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프롬프트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템플릿에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너무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강한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제약을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걸어두어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,</a:t>
            </a:r>
          </a:p>
          <a:p>
            <a:pPr lvl="0" algn="l">
              <a:lnSpc>
                <a:spcPct val="116199"/>
              </a:lnSpc>
            </a:pP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문서와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조금이라도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다른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답변을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생성하였을때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예외처리용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답변인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"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현재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자료가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없습니다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"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만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응답하였던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것이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원인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143500"/>
            <a:ext cx="12738100" cy="6591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문제해결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7100" y="3175000"/>
            <a:ext cx="12433300" cy="533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, Q&amp;A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체인의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프롬프트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템플릿의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제약을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완화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시킨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이후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재시도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4000500"/>
            <a:ext cx="10883900" cy="5854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문제해결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7100" y="3175000"/>
            <a:ext cx="12433300" cy="533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정확히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맞춘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데이터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갯수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: 8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부정확한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갯수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7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개로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정확도가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이전보다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개선됨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4000500"/>
            <a:ext cx="12242800" cy="756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문제해결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7100" y="3175000"/>
            <a:ext cx="12433300" cy="533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이후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정확도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개선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추론이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필요한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답변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또한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>
                <a:solidFill>
                  <a:srgbClr val="9E9E9E"/>
                </a:solidFill>
                <a:ea typeface="Pretendard Regular"/>
              </a:rPr>
              <a:t>가능해짐</a:t>
            </a:r>
            <a:r>
              <a:rPr lang="en-US" sz="3028" b="0" i="0" u="none" strike="noStrike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051300"/>
            <a:ext cx="12623800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63373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현재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 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진행상황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5003800"/>
            <a:ext cx="11036300" cy="1422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14800" y="6489700"/>
            <a:ext cx="56515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본문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0" i="0" u="none" strike="noStrike">
                <a:solidFill>
                  <a:srgbClr val="000000"/>
                </a:solidFill>
                <a:ea typeface="Pretendard Regular"/>
              </a:rPr>
              <a:t>입력해주세요</a:t>
            </a:r>
            <a:r>
              <a:rPr lang="en-US" sz="4207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13000" y="6553200"/>
            <a:ext cx="9144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>
                <a:solidFill>
                  <a:srgbClr val="C9991C"/>
                </a:solidFill>
                <a:latin typeface="Pretendard Regular"/>
              </a:rPr>
              <a:t>7</a:t>
            </a:r>
            <a:r>
              <a:rPr lang="ko-KR" sz="4207" b="0" i="0" u="none" strike="noStrike">
                <a:solidFill>
                  <a:srgbClr val="C9991C"/>
                </a:solidFill>
                <a:ea typeface="Pretendard Regular"/>
              </a:rPr>
              <a:t>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2300" y="3594100"/>
            <a:ext cx="5245100" cy="596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주제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변경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컨펌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및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 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봇</a:t>
            </a:r>
            <a:r>
              <a:rPr lang="en-US" sz="3374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374" b="0" i="0" u="none" strike="noStrike">
                <a:solidFill>
                  <a:srgbClr val="C9991C"/>
                </a:solidFill>
                <a:ea typeface="Pretendard Regular"/>
              </a:rPr>
              <a:t>세팅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2300" y="4305300"/>
            <a:ext cx="4292600" cy="584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300" b="0" i="0" u="none" strike="noStrike">
                <a:solidFill>
                  <a:srgbClr val="C9991C"/>
                </a:solidFill>
                <a:latin typeface="Pretendard Regular"/>
              </a:rPr>
              <a:t>- skeleton code </a:t>
            </a:r>
            <a:r>
              <a:rPr lang="ko-KR" sz="3300" b="0" i="0" u="none" strike="noStrike">
                <a:solidFill>
                  <a:srgbClr val="C9991C"/>
                </a:solidFill>
                <a:ea typeface="Pretendard Regular"/>
              </a:rPr>
              <a:t>작성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41900" y="4216400"/>
            <a:ext cx="9525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>
                <a:solidFill>
                  <a:srgbClr val="C9991C"/>
                </a:solidFill>
                <a:latin typeface="Pretendard Regular"/>
              </a:rPr>
              <a:t>8</a:t>
            </a:r>
            <a:r>
              <a:rPr lang="ko-KR" sz="4207" b="0" i="0" u="none" strike="noStrike">
                <a:solidFill>
                  <a:srgbClr val="C9991C"/>
                </a:solidFill>
                <a:ea typeface="Pretendard Regular"/>
              </a:rPr>
              <a:t>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57600" y="6629400"/>
            <a:ext cx="5981700" cy="2438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웹스크랩핑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모듈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제작</a:t>
            </a:r>
          </a:p>
          <a:p>
            <a:pPr lvl="0" algn="l">
              <a:lnSpc>
                <a:spcPct val="116199"/>
              </a:lnSpc>
            </a:pP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-RAG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모듈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구현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-OPEN AI API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토큰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변경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(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개인용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)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37500" y="6553200"/>
            <a:ext cx="9525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>
                <a:solidFill>
                  <a:srgbClr val="C9991C"/>
                </a:solidFill>
                <a:latin typeface="Pretendard Regular"/>
              </a:rPr>
              <a:t>9</a:t>
            </a:r>
            <a:r>
              <a:rPr lang="ko-KR" sz="4207" b="0" i="0" u="none" strike="noStrike">
                <a:solidFill>
                  <a:srgbClr val="C9991C"/>
                </a:solidFill>
                <a:ea typeface="Pretendard Regular"/>
              </a:rPr>
              <a:t>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53200" y="4089400"/>
            <a:ext cx="3175000" cy="1219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만족도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조사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시행</a:t>
            </a:r>
          </a:p>
          <a:p>
            <a:pPr lvl="0" algn="l">
              <a:lnSpc>
                <a:spcPct val="116199"/>
              </a:lnSpc>
            </a:pPr>
            <a:endParaRPr lang="ko-KR" sz="3436" b="0" i="0" u="none" strike="noStrike">
              <a:solidFill>
                <a:srgbClr val="C9991C"/>
              </a:solidFill>
              <a:ea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258300" y="7302500"/>
            <a:ext cx="2908300" cy="609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성능평가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 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실시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07600" y="4089400"/>
            <a:ext cx="1181100" cy="749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207" b="0" i="0" u="none" strike="noStrike">
                <a:solidFill>
                  <a:srgbClr val="C9991C"/>
                </a:solidFill>
                <a:latin typeface="Pretendard Regular"/>
              </a:rPr>
              <a:t>10</a:t>
            </a:r>
            <a:r>
              <a:rPr lang="ko-KR" sz="4207" b="0" i="0" u="none" strike="noStrike">
                <a:solidFill>
                  <a:srgbClr val="C9991C"/>
                </a:solidFill>
                <a:ea typeface="Pretendard Regular"/>
              </a:rPr>
              <a:t>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58300" y="6616700"/>
            <a:ext cx="3670300" cy="609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-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합성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데이트셋</a:t>
            </a:r>
            <a:r>
              <a:rPr lang="en-US" sz="3436" b="0" i="0" u="none" strike="noStrike">
                <a:solidFill>
                  <a:srgbClr val="C9991C"/>
                </a:solidFill>
                <a:latin typeface="Pretendard Regular"/>
              </a:rPr>
              <a:t>  </a:t>
            </a:r>
            <a:r>
              <a:rPr lang="ko-KR" sz="3436" b="0" i="0" u="none" strike="noStrike">
                <a:solidFill>
                  <a:srgbClr val="C9991C"/>
                </a:solidFill>
                <a:ea typeface="Pretendard Regular"/>
              </a:rPr>
              <a:t>생성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1800" y="9017000"/>
            <a:ext cx="11988800" cy="1244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3505" b="0" i="0" u="none" strike="noStrike">
                <a:solidFill>
                  <a:srgbClr val="AE3A1E"/>
                </a:solidFill>
                <a:latin typeface="Pretendard Regular"/>
              </a:rPr>
              <a:t>-json </a:t>
            </a:r>
            <a:r>
              <a:rPr lang="ko-KR" sz="3505" b="0" i="0" u="none" strike="noStrike">
                <a:solidFill>
                  <a:srgbClr val="AE3A1E"/>
                </a:solidFill>
                <a:ea typeface="Pretendard Regular"/>
              </a:rPr>
              <a:t>형식으로</a:t>
            </a:r>
            <a:r>
              <a:rPr lang="en-US" sz="3505" b="0" i="0" u="none" strike="noStrike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>
                <a:solidFill>
                  <a:srgbClr val="AE3A1E"/>
                </a:solidFill>
                <a:ea typeface="Pretendard Regular"/>
              </a:rPr>
              <a:t>크롤링</a:t>
            </a:r>
            <a:r>
              <a:rPr lang="en-US" sz="3505" b="0" i="0" u="none" strike="noStrike">
                <a:solidFill>
                  <a:srgbClr val="AE3A1E"/>
                </a:solidFill>
                <a:latin typeface="Pretendard Regular"/>
              </a:rPr>
              <a:t>  </a:t>
            </a:r>
            <a:r>
              <a:rPr lang="ko-KR" sz="3505" b="0" i="0" u="none" strike="noStrike">
                <a:solidFill>
                  <a:srgbClr val="AE3A1E"/>
                </a:solidFill>
                <a:ea typeface="Pretendard Regular"/>
              </a:rPr>
              <a:t>성공</a:t>
            </a:r>
            <a:r>
              <a:rPr lang="en-US" sz="3505" b="0" i="0" u="none" strike="noStrike">
                <a:solidFill>
                  <a:srgbClr val="AE3A1E"/>
                </a:solidFill>
                <a:latin typeface="Pretendard Regular"/>
              </a:rPr>
              <a:t>, </a:t>
            </a:r>
            <a:r>
              <a:rPr lang="ko-KR" sz="3505" b="0" i="0" u="none" strike="noStrike">
                <a:solidFill>
                  <a:srgbClr val="AE3A1E"/>
                </a:solidFill>
                <a:ea typeface="Pretendard Regular"/>
              </a:rPr>
              <a:t>그러나</a:t>
            </a:r>
            <a:r>
              <a:rPr lang="en-US" sz="3505" b="0" i="0" u="none" strike="noStrike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>
                <a:solidFill>
                  <a:srgbClr val="AE3A1E"/>
                </a:solidFill>
                <a:ea typeface="Pretendard Regular"/>
              </a:rPr>
              <a:t>서버</a:t>
            </a:r>
            <a:r>
              <a:rPr lang="en-US" sz="3505" b="0" i="0" u="none" strike="noStrike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>
                <a:solidFill>
                  <a:srgbClr val="AE3A1E"/>
                </a:solidFill>
                <a:ea typeface="Pretendard Regular"/>
              </a:rPr>
              <a:t>운영자로부터</a:t>
            </a:r>
            <a:r>
              <a:rPr lang="en-US" sz="3505" b="0" i="0" u="none" strike="noStrike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>
                <a:solidFill>
                  <a:srgbClr val="AE3A1E"/>
                </a:solidFill>
                <a:ea typeface="Pretendard Regular"/>
              </a:rPr>
              <a:t>사용</a:t>
            </a:r>
            <a:r>
              <a:rPr lang="en-US" sz="3505" b="0" i="0" u="none" strike="noStrike">
                <a:solidFill>
                  <a:srgbClr val="AE3A1E"/>
                </a:solidFill>
                <a:latin typeface="Pretendard Regular"/>
              </a:rPr>
              <a:t>  </a:t>
            </a:r>
            <a:r>
              <a:rPr lang="ko-KR" sz="3505" b="0" i="0" u="none" strike="noStrike">
                <a:solidFill>
                  <a:srgbClr val="AE3A1E"/>
                </a:solidFill>
                <a:ea typeface="Pretendard Regular"/>
              </a:rPr>
              <a:t>요청</a:t>
            </a:r>
            <a:r>
              <a:rPr lang="en-US" sz="3505" b="0" i="0" u="none" strike="noStrike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>
                <a:solidFill>
                  <a:srgbClr val="AE3A1E"/>
                </a:solidFill>
                <a:ea typeface="Pretendard Regular"/>
              </a:rPr>
              <a:t>거절</a:t>
            </a:r>
            <a:r>
              <a:rPr lang="en-US" sz="3505" b="0" i="0" u="none" strike="noStrike">
                <a:solidFill>
                  <a:srgbClr val="AE3A1E"/>
                </a:solidFill>
                <a:latin typeface="Pretendard Regular"/>
              </a:rPr>
              <a:t> -&gt; </a:t>
            </a:r>
            <a:r>
              <a:rPr lang="ko-KR" sz="3505" b="0" i="0" u="none" strike="noStrike">
                <a:solidFill>
                  <a:srgbClr val="AE3A1E"/>
                </a:solidFill>
                <a:ea typeface="Pretendard Regular"/>
              </a:rPr>
              <a:t>따라서</a:t>
            </a:r>
            <a:r>
              <a:rPr lang="en-US" sz="3505" b="0" i="0" u="none" strike="noStrike">
                <a:solidFill>
                  <a:srgbClr val="AE3A1E"/>
                </a:solidFill>
                <a:latin typeface="Pretendard Regular"/>
              </a:rPr>
              <a:t> PDF</a:t>
            </a:r>
            <a:r>
              <a:rPr lang="ko-KR" sz="3505" b="0" i="0" u="none" strike="noStrike">
                <a:solidFill>
                  <a:srgbClr val="AE3A1E"/>
                </a:solidFill>
                <a:ea typeface="Pretendard Regular"/>
              </a:rPr>
              <a:t>문서</a:t>
            </a:r>
            <a:r>
              <a:rPr lang="en-US" sz="3505" b="0" i="0" u="none" strike="noStrike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>
                <a:solidFill>
                  <a:srgbClr val="AE3A1E"/>
                </a:solidFill>
                <a:ea typeface="Pretendard Regular"/>
              </a:rPr>
              <a:t>및</a:t>
            </a:r>
            <a:r>
              <a:rPr lang="en-US" sz="3505" b="0" i="0" u="none" strike="noStrike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>
                <a:solidFill>
                  <a:srgbClr val="AE3A1E"/>
                </a:solidFill>
                <a:ea typeface="Pretendard Regular"/>
              </a:rPr>
              <a:t>공식</a:t>
            </a:r>
            <a:r>
              <a:rPr lang="en-US" sz="3505" b="0" i="0" u="none" strike="noStrike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>
                <a:solidFill>
                  <a:srgbClr val="AE3A1E"/>
                </a:solidFill>
                <a:ea typeface="Pretendard Regular"/>
              </a:rPr>
              <a:t>유튜브</a:t>
            </a:r>
            <a:r>
              <a:rPr lang="en-US" sz="3505" b="0" i="0" u="none" strike="noStrike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>
                <a:solidFill>
                  <a:srgbClr val="AE3A1E"/>
                </a:solidFill>
                <a:ea typeface="Pretendard Regular"/>
              </a:rPr>
              <a:t>채널</a:t>
            </a:r>
            <a:r>
              <a:rPr lang="en-US" sz="3505" b="0" i="0" u="none" strike="noStrike">
                <a:solidFill>
                  <a:srgbClr val="AE3A1E"/>
                </a:solidFill>
                <a:latin typeface="Pretendard Regular"/>
              </a:rPr>
              <a:t> URL </a:t>
            </a:r>
            <a:r>
              <a:rPr lang="ko-KR" sz="3505" b="0" i="0" u="none" strike="noStrike">
                <a:solidFill>
                  <a:srgbClr val="AE3A1E"/>
                </a:solidFill>
                <a:ea typeface="Pretendard Regular"/>
              </a:rPr>
              <a:t>파싱만</a:t>
            </a:r>
            <a:r>
              <a:rPr lang="en-US" sz="3505" b="0" i="0" u="none" strike="noStrike">
                <a:solidFill>
                  <a:srgbClr val="AE3A1E"/>
                </a:solidFill>
                <a:latin typeface="Pretendard Regular"/>
              </a:rPr>
              <a:t> </a:t>
            </a:r>
            <a:r>
              <a:rPr lang="ko-KR" sz="3505" b="0" i="0" u="none" strike="noStrike">
                <a:solidFill>
                  <a:srgbClr val="AE3A1E"/>
                </a:solidFill>
                <a:ea typeface="Pretendard Regular"/>
              </a:rPr>
              <a:t>가능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74930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결론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및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기대효과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 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7900" y="4495800"/>
            <a:ext cx="11938000" cy="39624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langchain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기반의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RAG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모듈을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구현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하고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,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디스코드라는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플랫폼에서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동작하는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discord bot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에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이식하여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림버스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컴퍼니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인게임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기반의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도메인을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통해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 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서버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사용자들에게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게임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관련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정보를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제공하여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주는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앱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API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서비스를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기획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및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453" b="0" i="0" u="none" strike="noStrike">
                <a:solidFill>
                  <a:srgbClr val="797B6F"/>
                </a:solidFill>
                <a:ea typeface="Pretendard Regular"/>
              </a:rPr>
              <a:t>실행</a:t>
            </a:r>
            <a:r>
              <a:rPr lang="en-US" sz="4453" b="0" i="0" u="none" strike="noStrike">
                <a:solidFill>
                  <a:srgbClr val="797B6F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72517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결론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및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기대효과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5800" y="3048000"/>
            <a:ext cx="13030200" cy="3314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장점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-&gt;  </a:t>
            </a:r>
            <a:r>
              <a:rPr lang="ko-KR" sz="4657" b="0" i="0" u="none" strike="noStrike" dirty="0" err="1">
                <a:solidFill>
                  <a:srgbClr val="797B6F"/>
                </a:solidFill>
                <a:ea typeface="Pretendard Regular"/>
              </a:rPr>
              <a:t>챗봇을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활용한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Q&amp;A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 err="1">
                <a:solidFill>
                  <a:srgbClr val="797B6F"/>
                </a:solidFill>
                <a:ea typeface="Pretendard Regular"/>
              </a:rPr>
              <a:t>즉시성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보장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,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다수의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사용자들이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사용하는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 err="1">
                <a:solidFill>
                  <a:srgbClr val="797B6F"/>
                </a:solidFill>
                <a:ea typeface="Pretendard Regular"/>
              </a:rPr>
              <a:t>공신적인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문서를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기반으로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템플릿화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QA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체인을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통해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정확성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개선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, </a:t>
            </a:r>
          </a:p>
          <a:p>
            <a:pPr lvl="0" algn="l">
              <a:lnSpc>
                <a:spcPct val="116199"/>
              </a:lnSpc>
            </a:pP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서버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이용자들과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 err="1">
                <a:solidFill>
                  <a:srgbClr val="797B6F"/>
                </a:solidFill>
                <a:ea typeface="Pretendard Regular"/>
              </a:rPr>
              <a:t>관리자간의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마찰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감소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.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1040" y="7302500"/>
            <a:ext cx="13030200" cy="3213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단점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-&gt;  RAG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용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참고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문서의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개편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및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 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지속적인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갱신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필요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,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수집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방식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과정에서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 err="1">
                <a:solidFill>
                  <a:srgbClr val="797B6F"/>
                </a:solidFill>
                <a:ea typeface="Pretendard Regular"/>
              </a:rPr>
              <a:t>크롤링을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활용하는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경우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원작자의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자료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사용의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허락에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따라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사용시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제약이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657" b="0" i="0" u="none" strike="noStrike" dirty="0">
                <a:solidFill>
                  <a:srgbClr val="797B6F"/>
                </a:solidFill>
                <a:ea typeface="Pretendard Regular"/>
              </a:rPr>
              <a:t>발생</a:t>
            </a:r>
            <a:r>
              <a:rPr lang="en-US" sz="4657" b="0" i="0" u="none" strike="noStrike" dirty="0">
                <a:solidFill>
                  <a:srgbClr val="797B6F"/>
                </a:solidFill>
                <a:latin typeface="Pretendard Regular"/>
              </a:rPr>
              <a:t>. 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115189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11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월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 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진행사항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(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후속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조치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72" y="3149600"/>
            <a:ext cx="10283228" cy="789178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5600" y="1651000"/>
            <a:ext cx="8597900" cy="1257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7073" b="0" i="0" u="none" strike="noStrike">
                <a:solidFill>
                  <a:srgbClr val="797B6F"/>
                </a:solidFill>
                <a:latin typeface="Pretendard Bold"/>
              </a:rPr>
              <a:t>RAG</a:t>
            </a:r>
            <a:r>
              <a:rPr lang="ko-KR" sz="7073" b="0" i="0" u="none" strike="noStrike">
                <a:solidFill>
                  <a:srgbClr val="797B6F"/>
                </a:solidFill>
                <a:ea typeface="Pretendard Bold"/>
              </a:rPr>
              <a:t>용</a:t>
            </a:r>
            <a:r>
              <a:rPr lang="en-US" sz="7073" b="0" i="0" u="none" strike="noStrike">
                <a:solidFill>
                  <a:srgbClr val="797B6F"/>
                </a:solidFill>
                <a:latin typeface="Pretendard Bold"/>
              </a:rPr>
              <a:t> PDF </a:t>
            </a:r>
            <a:r>
              <a:rPr lang="ko-KR" sz="7073" b="0" i="0" u="none" strike="noStrike">
                <a:solidFill>
                  <a:srgbClr val="797B6F"/>
                </a:solidFill>
                <a:ea typeface="Pretendard Bold"/>
              </a:rPr>
              <a:t>문서</a:t>
            </a:r>
            <a:r>
              <a:rPr lang="en-US" sz="7073" b="0" i="0" u="none" strike="noStrike">
                <a:solidFill>
                  <a:srgbClr val="797B6F"/>
                </a:solidFill>
                <a:latin typeface="Pretendard Bold"/>
              </a:rPr>
              <a:t> </a:t>
            </a:r>
            <a:r>
              <a:rPr lang="ko-KR" sz="7073" b="0" i="0" u="none" strike="noStrike">
                <a:solidFill>
                  <a:srgbClr val="797B6F"/>
                </a:solidFill>
                <a:ea typeface="Pretendard Bold"/>
              </a:rPr>
              <a:t>개편</a:t>
            </a:r>
            <a:r>
              <a:rPr lang="en" sz="7073" b="0" i="0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1651000"/>
            <a:ext cx="14541500" cy="12319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58674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주제선정배경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8500" y="3670300"/>
            <a:ext cx="12420600" cy="6997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endParaRPr dirty="0"/>
          </a:p>
          <a:p>
            <a:pPr lvl="0" algn="l">
              <a:lnSpc>
                <a:spcPct val="116199"/>
              </a:lnSpc>
            </a:pP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림버스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컴퍼니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턴제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전투전략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시뮬레이터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이자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수집형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내에서는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수집하는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요소인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캐릭터들이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존재함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. 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문제점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: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캐릭터들의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키워드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능력치에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공식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유튜브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채널의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PV,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공식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트위터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등을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통해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인게임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여러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경로로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되는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것에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반해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문서화가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상대적으로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덜되어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있고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설명이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불친절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또한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취미로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운영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중인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디스코드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대하여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지속적으로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공지를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요청함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단점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모든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질문을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상시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불가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모든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능력치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키워드를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외우기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비교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어려움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어디까지나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답변자의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주관적인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평가라는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한계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존재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4013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향후과제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9000" y="3009900"/>
            <a:ext cx="12369800" cy="6845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QA 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체인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재구성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 - 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제약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완화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및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길이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조정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4811" b="0" i="0" u="none" strike="noStrike">
              <a:solidFill>
                <a:srgbClr val="797B6F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참고하는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 PDF 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문서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갱신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- 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곧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다가오는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시즌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 7 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인격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, 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에고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정보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수집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및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정리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endParaRPr lang="en-US" sz="4811" b="0" i="0" u="none" strike="noStrike">
              <a:solidFill>
                <a:srgbClr val="797B6F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디코봇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서버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호스팅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 - ORACLE, AWS , 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클라우드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 </a:t>
            </a:r>
            <a:r>
              <a:rPr lang="ko-KR" sz="4811" b="0" i="0" u="none" strike="noStrike">
                <a:solidFill>
                  <a:srgbClr val="797B6F"/>
                </a:solidFill>
                <a:ea typeface="Pretendard Regular"/>
              </a:rPr>
              <a:t>스토리지</a:t>
            </a:r>
            <a:r>
              <a:rPr lang="en-US" sz="4811" b="0" i="0" u="none" strike="noStrike">
                <a:solidFill>
                  <a:srgbClr val="797B6F"/>
                </a:solidFill>
                <a:latin typeface="Pretendard Regular"/>
              </a:rPr>
              <a:t> </a:t>
            </a:r>
            <a:r>
              <a:rPr lang="en-US" sz="4811" b="0" i="0" u="none" strike="noStrike">
                <a:solidFill>
                  <a:srgbClr val="787878"/>
                </a:solidFill>
                <a:latin typeface="Pretendard Regular"/>
              </a:rPr>
              <a:t>(GCP) </a:t>
            </a:r>
            <a:r>
              <a:rPr lang="ko-KR" sz="4811" b="0" i="0" u="none" strike="noStrike">
                <a:solidFill>
                  <a:srgbClr val="787878"/>
                </a:solidFill>
                <a:ea typeface="Pretendard Regular"/>
              </a:rPr>
              <a:t>사용</a:t>
            </a:r>
            <a:r>
              <a:rPr lang="en-US" sz="4811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87878"/>
                </a:solidFill>
                <a:ea typeface="Pretendard Regular"/>
              </a:rPr>
              <a:t>고려</a:t>
            </a:r>
            <a:r>
              <a:rPr lang="en-US" sz="4811" b="0" i="0" u="none" strike="noStrike">
                <a:solidFill>
                  <a:srgbClr val="787878"/>
                </a:solidFill>
                <a:latin typeface="Pretendard Regular"/>
              </a:rPr>
              <a:t>, (</a:t>
            </a:r>
            <a:r>
              <a:rPr lang="ko-KR" sz="4811" b="0" i="0" u="none" strike="noStrike">
                <a:solidFill>
                  <a:srgbClr val="787878"/>
                </a:solidFill>
                <a:ea typeface="Pretendard Regular"/>
              </a:rPr>
              <a:t>호스팅</a:t>
            </a:r>
            <a:r>
              <a:rPr lang="en-US" sz="4811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87878"/>
                </a:solidFill>
                <a:ea typeface="Pretendard Regular"/>
              </a:rPr>
              <a:t>기간은</a:t>
            </a:r>
            <a:r>
              <a:rPr lang="en-US" sz="4811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87878"/>
                </a:solidFill>
                <a:ea typeface="Pretendard Regular"/>
              </a:rPr>
              <a:t>인게임</a:t>
            </a:r>
            <a:r>
              <a:rPr lang="en-US" sz="4811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87878"/>
                </a:solidFill>
                <a:ea typeface="Pretendard Regular"/>
              </a:rPr>
              <a:t>업뎃</a:t>
            </a:r>
            <a:r>
              <a:rPr lang="en-US" sz="4811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87878"/>
                </a:solidFill>
                <a:ea typeface="Pretendard Regular"/>
              </a:rPr>
              <a:t>기간에</a:t>
            </a:r>
            <a:r>
              <a:rPr lang="en-US" sz="4811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87878"/>
                </a:solidFill>
                <a:ea typeface="Pretendard Regular"/>
              </a:rPr>
              <a:t>따라</a:t>
            </a:r>
            <a:r>
              <a:rPr lang="en-US" sz="4811" b="0" i="0" u="none" strike="noStrike">
                <a:solidFill>
                  <a:srgbClr val="787878"/>
                </a:solidFill>
                <a:latin typeface="Pretendard Regular"/>
              </a:rPr>
              <a:t> 1</a:t>
            </a:r>
            <a:r>
              <a:rPr lang="ko-KR" sz="4811" b="0" i="0" u="none" strike="noStrike">
                <a:solidFill>
                  <a:srgbClr val="787878"/>
                </a:solidFill>
                <a:ea typeface="Pretendard Regular"/>
              </a:rPr>
              <a:t>개월</a:t>
            </a:r>
            <a:r>
              <a:rPr lang="en-US" sz="4811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87878"/>
                </a:solidFill>
                <a:ea typeface="Pretendard Regular"/>
              </a:rPr>
              <a:t>간격</a:t>
            </a:r>
            <a:r>
              <a:rPr lang="en-US" sz="4811" b="0" i="0" u="none" strike="noStrike">
                <a:solidFill>
                  <a:srgbClr val="787878"/>
                </a:solidFill>
                <a:latin typeface="Pretendard Regular"/>
              </a:rPr>
              <a:t>(</a:t>
            </a:r>
            <a:r>
              <a:rPr lang="ko-KR" sz="4811" b="0" i="0" u="none" strike="noStrike">
                <a:solidFill>
                  <a:srgbClr val="787878"/>
                </a:solidFill>
                <a:ea typeface="Pretendard Regular"/>
              </a:rPr>
              <a:t>격월</a:t>
            </a:r>
            <a:r>
              <a:rPr lang="en-US" sz="4811" b="0" i="0" u="none" strike="noStrike">
                <a:solidFill>
                  <a:srgbClr val="787878"/>
                </a:solidFill>
                <a:latin typeface="Pretendard Regular"/>
              </a:rPr>
              <a:t> )</a:t>
            </a:r>
            <a:r>
              <a:rPr lang="ko-KR" sz="4811" b="0" i="0" u="none" strike="noStrike">
                <a:solidFill>
                  <a:srgbClr val="787878"/>
                </a:solidFill>
                <a:ea typeface="Pretendard Regular"/>
              </a:rPr>
              <a:t>으로</a:t>
            </a:r>
            <a:r>
              <a:rPr lang="en-US" sz="4811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4811" b="0" i="0" u="none" strike="noStrike">
                <a:solidFill>
                  <a:srgbClr val="787878"/>
                </a:solidFill>
                <a:ea typeface="Pretendard Regular"/>
              </a:rPr>
              <a:t>갱신</a:t>
            </a:r>
            <a:r>
              <a:rPr lang="en-US" sz="4811" b="0" i="0" u="none" strike="noStrike">
                <a:solidFill>
                  <a:srgbClr val="787878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00" y="1651000"/>
            <a:ext cx="14541500" cy="12319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2900" y="4826000"/>
            <a:ext cx="12674600" cy="3695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10409" b="0" i="0" u="none" strike="noStrike">
                <a:solidFill>
                  <a:srgbClr val="C9991C"/>
                </a:solidFill>
                <a:latin typeface="Pretendard Black"/>
              </a:rPr>
              <a:t>Thanks you for listen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03500" y="8661400"/>
            <a:ext cx="8902700" cy="12573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7073" b="0" i="0" u="none" strike="noStrike">
                <a:solidFill>
                  <a:srgbClr val="C9991C"/>
                </a:solidFill>
                <a:latin typeface="Pretendard Bold"/>
              </a:rPr>
              <a:t>-</a:t>
            </a:r>
            <a:r>
              <a:rPr lang="ko-KR" sz="7073" b="0" i="0" u="none" strike="noStrike">
                <a:solidFill>
                  <a:srgbClr val="C9991C"/>
                </a:solidFill>
                <a:ea typeface="Pretendard Bold"/>
              </a:rPr>
              <a:t>들어주셔서</a:t>
            </a:r>
            <a:r>
              <a:rPr lang="en-US" sz="7073" b="0" i="0" u="none" strike="noStrike">
                <a:solidFill>
                  <a:srgbClr val="C9991C"/>
                </a:solidFill>
                <a:latin typeface="Pretendard Bold"/>
              </a:rPr>
              <a:t> </a:t>
            </a:r>
            <a:r>
              <a:rPr lang="ko-KR" sz="7073" b="0" i="0" u="none" strike="noStrike">
                <a:solidFill>
                  <a:srgbClr val="C9991C"/>
                </a:solidFill>
                <a:ea typeface="Pretendard Bold"/>
              </a:rPr>
              <a:t>감사합니다</a:t>
            </a:r>
            <a:r>
              <a:rPr lang="en-US" sz="7073" b="0" i="0" u="none" strike="noStrike">
                <a:solidFill>
                  <a:srgbClr val="C9991C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9" y="1981200"/>
            <a:ext cx="13672009" cy="1158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5600" y="152400"/>
            <a:ext cx="58674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ea typeface="Pretendard Black"/>
              </a:rPr>
              <a:t>주제선정배경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8500" y="3340100"/>
            <a:ext cx="12420600" cy="11303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따라서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해당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인게임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제공해주는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도메인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기반의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LLM-RAG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챗봇을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개발</a:t>
            </a:r>
          </a:p>
          <a:p>
            <a:pPr lvl="0" algn="l">
              <a:lnSpc>
                <a:spcPct val="116199"/>
              </a:lnSpc>
            </a:pPr>
            <a:br>
              <a:rPr dirty="0"/>
            </a:b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입문자들이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게임을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플레이하면서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수집하게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캐릭터들에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능력치와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티어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지니고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있는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능력치와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획득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방법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캐릭터별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키워드에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대한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설명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및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하는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목적</a:t>
            </a:r>
          </a:p>
          <a:p>
            <a:pPr lvl="0" algn="l">
              <a:lnSpc>
                <a:spcPct val="116199"/>
              </a:lnSpc>
            </a:pPr>
            <a:endParaRPr lang="ko-KR" sz="3028" b="0" i="0" u="none" strike="noStrike" dirty="0">
              <a:solidFill>
                <a:srgbClr val="9E9E9E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EX) 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인격이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좋아요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? B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인격이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좋아요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? -&gt; QA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템플릿에서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내용들중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등급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공격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레벨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수치등을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고려하여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우선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순위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지정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EX) A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서포트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패시브는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무엇인가요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? -&gt;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있는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내용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기반으로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문서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내에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존재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하지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앟는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정보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제공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X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12268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latin typeface="Pretendard Black"/>
              </a:rPr>
              <a:t>Limbus-NEWSbot_v1</a:t>
            </a:r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3149600"/>
            <a:ext cx="13716000" cy="801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12268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8418" b="0" i="0" u="none" strike="noStrike">
                <a:solidFill>
                  <a:srgbClr val="797B6F"/>
                </a:solidFill>
                <a:latin typeface="Pretendard Black"/>
              </a:rPr>
              <a:t>Limbus-NEWSbot_v1</a:t>
            </a:r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2819400"/>
            <a:ext cx="1311613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1303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72517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만족도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조사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결과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981200"/>
            <a:ext cx="9678286" cy="502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08" y="7759700"/>
            <a:ext cx="9737495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72517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만족도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조사</a:t>
            </a: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결과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451100"/>
            <a:ext cx="12126191" cy="4800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FDA0F9-7B6B-4243-AD8C-D41635F713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71" b="48757"/>
          <a:stretch/>
        </p:blipFill>
        <p:spPr>
          <a:xfrm>
            <a:off x="699654" y="7696200"/>
            <a:ext cx="12316692" cy="50586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2141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LLM-AS-Judge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성능평가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961854"/>
            <a:ext cx="13563599" cy="101031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0C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00"/>
            <a:ext cx="13716000" cy="10553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100" y="152400"/>
            <a:ext cx="12141200" cy="1498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8418" b="0" i="0" u="none" strike="noStrike">
                <a:solidFill>
                  <a:srgbClr val="797B6F"/>
                </a:solidFill>
                <a:latin typeface="Pretendard Black"/>
              </a:rPr>
              <a:t>LLM-AS-Judge </a:t>
            </a:r>
            <a:r>
              <a:rPr lang="ko-KR" sz="8418" b="0" i="0" u="none" strike="noStrike">
                <a:solidFill>
                  <a:srgbClr val="797B6F"/>
                </a:solidFill>
                <a:ea typeface="Pretendard Black"/>
              </a:rPr>
              <a:t>성능평가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8500" y="3670300"/>
            <a:ext cx="12420600" cy="4838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현재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en-US" sz="3028" b="0" i="0" u="none" strike="noStrike" dirty="0" err="1">
                <a:solidFill>
                  <a:srgbClr val="9E9E9E"/>
                </a:solidFill>
                <a:latin typeface="Pretendard Regular"/>
              </a:rPr>
              <a:t>langsmith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합성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데이트셋을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활용하여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15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개의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질문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데이터셋을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테스트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해본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결과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응답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거부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1, 6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개의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 9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개의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부정확으로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테스트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결과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출력됨</a:t>
            </a:r>
          </a:p>
          <a:p>
            <a:pPr lvl="0" algn="l">
              <a:lnSpc>
                <a:spcPct val="116199"/>
              </a:lnSpc>
            </a:pPr>
            <a:endParaRPr lang="ko-KR" sz="3028" b="0" i="0" u="none" strike="noStrike" dirty="0">
              <a:solidFill>
                <a:srgbClr val="9E9E9E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실제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사용자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만족도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조사와는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편차가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존재함</a:t>
            </a:r>
          </a:p>
          <a:p>
            <a:pPr lvl="0" algn="l">
              <a:lnSpc>
                <a:spcPct val="116199"/>
              </a:lnSpc>
            </a:pPr>
            <a:endParaRPr lang="ko-KR" sz="3028" b="0" i="0" u="none" strike="noStrike" dirty="0">
              <a:solidFill>
                <a:srgbClr val="9E9E9E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-&gt; QA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템플릿으로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조정하여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답을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 err="1">
                <a:solidFill>
                  <a:srgbClr val="9E9E9E"/>
                </a:solidFill>
                <a:ea typeface="Pretendard Regular"/>
              </a:rPr>
              <a:t>일치시켰을때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와는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것과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달리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,  </a:t>
            </a:r>
            <a:r>
              <a:rPr lang="en-US" sz="3028" b="0" i="0" u="none" strike="noStrike" dirty="0" err="1">
                <a:solidFill>
                  <a:srgbClr val="9E9E9E"/>
                </a:solidFill>
                <a:latin typeface="Pretendard Regular"/>
              </a:rPr>
              <a:t>retriver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검색기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객체가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판단한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부분은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정확도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높지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3028" b="0" i="0" u="none" strike="noStrike" dirty="0">
                <a:solidFill>
                  <a:srgbClr val="9E9E9E"/>
                </a:solidFill>
                <a:ea typeface="Pretendard Regular"/>
              </a:rPr>
              <a:t>않음</a:t>
            </a:r>
            <a:r>
              <a:rPr lang="en-US" sz="3028" b="0" i="0" u="none" strike="noStrike" dirty="0">
                <a:solidFill>
                  <a:srgbClr val="9E9E9E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  <a:p>
            <a:pPr lvl="0" algn="l">
              <a:lnSpc>
                <a:spcPct val="116199"/>
              </a:lnSpc>
            </a:pPr>
            <a:endParaRPr lang="en-US" sz="3028" b="0" i="0" u="none" strike="noStrike" dirty="0">
              <a:solidFill>
                <a:srgbClr val="9E9E9E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690</Words>
  <Application>Microsoft Office PowerPoint</Application>
  <PresentationFormat>사용자 지정</PresentationFormat>
  <Paragraphs>80</Paragraphs>
  <Slides>21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Pretendard Bold</vt:lpstr>
      <vt:lpstr>Pretendard Black</vt:lpstr>
      <vt:lpstr>Arial</vt:lpstr>
      <vt:lpstr>Calibri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3</cp:revision>
  <dcterms:created xsi:type="dcterms:W3CDTF">2006-08-16T00:00:00Z</dcterms:created>
  <dcterms:modified xsi:type="dcterms:W3CDTF">2025-11-09T05:35:21Z</dcterms:modified>
</cp:coreProperties>
</file>